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7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B49D59-2BAC-422F-BDCA-252AB7571042}" v="16" dt="2025-04-29T10:39:15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476" y="-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Whittaker" userId="ed75d3d3-0b0d-4ea4-908a-79a08f14cb6b" providerId="ADAL" clId="{E9B49D59-2BAC-422F-BDCA-252AB7571042}"/>
    <pc:docChg chg="modSld">
      <pc:chgData name="S Whittaker" userId="ed75d3d3-0b0d-4ea4-908a-79a08f14cb6b" providerId="ADAL" clId="{E9B49D59-2BAC-422F-BDCA-252AB7571042}" dt="2025-04-29T10:39:29.997" v="16" actId="1076"/>
      <pc:docMkLst>
        <pc:docMk/>
      </pc:docMkLst>
      <pc:sldChg chg="addSp modSp mod modAnim">
        <pc:chgData name="S Whittaker" userId="ed75d3d3-0b0d-4ea4-908a-79a08f14cb6b" providerId="ADAL" clId="{E9B49D59-2BAC-422F-BDCA-252AB7571042}" dt="2025-04-29T10:39:29.997" v="16" actId="1076"/>
        <pc:sldMkLst>
          <pc:docMk/>
          <pc:sldMk cId="2586791772" sldId="257"/>
        </pc:sldMkLst>
        <pc:spChg chg="mod">
          <ac:chgData name="S Whittaker" userId="ed75d3d3-0b0d-4ea4-908a-79a08f14cb6b" providerId="ADAL" clId="{E9B49D59-2BAC-422F-BDCA-252AB7571042}" dt="2025-04-29T10:39:29.997" v="16" actId="1076"/>
          <ac:spMkLst>
            <pc:docMk/>
            <pc:sldMk cId="2586791772" sldId="257"/>
            <ac:spMk id="10" creationId="{9DFC21E0-C2FC-1711-2F3C-09F28207ED0F}"/>
          </ac:spMkLst>
        </pc:spChg>
        <pc:picChg chg="add mod">
          <ac:chgData name="S Whittaker" userId="ed75d3d3-0b0d-4ea4-908a-79a08f14cb6b" providerId="ADAL" clId="{E9B49D59-2BAC-422F-BDCA-252AB7571042}" dt="2025-04-29T10:39:12.524" v="14" actId="1076"/>
          <ac:picMkLst>
            <pc:docMk/>
            <pc:sldMk cId="2586791772" sldId="257"/>
            <ac:picMk id="11" creationId="{AA2614D5-3C21-A82F-15E0-3D91D97AD917}"/>
          </ac:picMkLst>
        </pc:picChg>
        <pc:picChg chg="add mod">
          <ac:chgData name="S Whittaker" userId="ed75d3d3-0b0d-4ea4-908a-79a08f14cb6b" providerId="ADAL" clId="{E9B49D59-2BAC-422F-BDCA-252AB7571042}" dt="2025-04-29T10:39:15.136" v="15" actId="1076"/>
          <ac:picMkLst>
            <pc:docMk/>
            <pc:sldMk cId="2586791772" sldId="257"/>
            <ac:picMk id="12" creationId="{4BF79146-AE86-9D1F-9161-D70D144EBA57}"/>
          </ac:picMkLst>
        </pc:picChg>
        <pc:picChg chg="add mod">
          <ac:chgData name="S Whittaker" userId="ed75d3d3-0b0d-4ea4-908a-79a08f14cb6b" providerId="ADAL" clId="{E9B49D59-2BAC-422F-BDCA-252AB7571042}" dt="2025-04-29T10:38:44.669" v="9" actId="1076"/>
          <ac:picMkLst>
            <pc:docMk/>
            <pc:sldMk cId="2586791772" sldId="257"/>
            <ac:picMk id="1026" creationId="{7E6E10CF-AB16-C393-92EE-1EDE58730FE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D60ED5-F0D3-4B8A-B981-18C5192B054F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509C94-359E-43D2-AA3F-89465AFC7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31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509C94-359E-43D2-AA3F-89465AFC7C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017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52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99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72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924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897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659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990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500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65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59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674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B40B0D-8F01-4140-94D0-CB755DF472C0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ECF971-81BC-45A6-B3A9-45B4BD77A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0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microsoft.com/office/2007/relationships/hdphoto" Target="../media/hdphoto1.wdp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29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5.jpeg"/><Relationship Id="rId10" Type="http://schemas.openxmlformats.org/officeDocument/2006/relationships/image" Target="../media/image8.pn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4.jpeg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B88B586-D559-FAEC-9E47-D06BEE2E8834}"/>
              </a:ext>
            </a:extLst>
          </p:cNvPr>
          <p:cNvGrpSpPr/>
          <p:nvPr/>
        </p:nvGrpSpPr>
        <p:grpSpPr>
          <a:xfrm>
            <a:off x="188906" y="1703810"/>
            <a:ext cx="6858000" cy="7621280"/>
            <a:chOff x="152400" y="1935480"/>
            <a:chExt cx="6858000" cy="697206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ACA2565-9576-1B26-DF7A-DD44FE956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2400" y="2156698"/>
              <a:ext cx="6858000" cy="6750844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7EB61E4-6FD1-CECD-5737-0300FCC68432}"/>
                </a:ext>
              </a:extLst>
            </p:cNvPr>
            <p:cNvSpPr/>
            <p:nvPr/>
          </p:nvSpPr>
          <p:spPr>
            <a:xfrm>
              <a:off x="746760" y="1935480"/>
              <a:ext cx="2133600" cy="91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F1F63AE5-7F6C-E4F3-3BFB-AC80BCCC4598}"/>
              </a:ext>
            </a:extLst>
          </p:cNvPr>
          <p:cNvSpPr txBox="1"/>
          <p:nvPr/>
        </p:nvSpPr>
        <p:spPr>
          <a:xfrm>
            <a:off x="958359" y="361444"/>
            <a:ext cx="49412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Key Stage 3 Art and Design</a:t>
            </a:r>
          </a:p>
          <a:p>
            <a:pPr algn="ctr"/>
            <a:r>
              <a:rPr lang="en-GB" sz="32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Learning Journey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09BDC2-58F7-5B68-0283-7AD34D5D8720}"/>
              </a:ext>
            </a:extLst>
          </p:cNvPr>
          <p:cNvSpPr txBox="1"/>
          <p:nvPr/>
        </p:nvSpPr>
        <p:spPr>
          <a:xfrm>
            <a:off x="1207899" y="8101337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Elements of Art.</a:t>
            </a:r>
          </a:p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are they?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9EFB97-F11E-686C-CA46-68BA7597A155}"/>
              </a:ext>
            </a:extLst>
          </p:cNvPr>
          <p:cNvSpPr txBox="1"/>
          <p:nvPr/>
        </p:nvSpPr>
        <p:spPr>
          <a:xfrm>
            <a:off x="2393955" y="8624557"/>
            <a:ext cx="412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Y7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F3B391-04B8-07DF-14A1-6CE687CA5BA1}"/>
              </a:ext>
            </a:extLst>
          </p:cNvPr>
          <p:cNvSpPr txBox="1"/>
          <p:nvPr/>
        </p:nvSpPr>
        <p:spPr>
          <a:xfrm>
            <a:off x="2381133" y="6511718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Y8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EF74E9-57D7-314F-0B4F-3ABA383C8CB8}"/>
              </a:ext>
            </a:extLst>
          </p:cNvPr>
          <p:cNvSpPr txBox="1"/>
          <p:nvPr/>
        </p:nvSpPr>
        <p:spPr>
          <a:xfrm>
            <a:off x="2382735" y="4396924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Y9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115A31-A2FB-F1D0-158C-814B77331C2A}"/>
              </a:ext>
            </a:extLst>
          </p:cNvPr>
          <p:cNvSpPr txBox="1"/>
          <p:nvPr/>
        </p:nvSpPr>
        <p:spPr>
          <a:xfrm>
            <a:off x="1048153" y="6844153"/>
            <a:ext cx="11171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Drawing from Observation.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E21E5E-15C0-B246-23C9-CDEBAEE81A27}"/>
              </a:ext>
            </a:extLst>
          </p:cNvPr>
          <p:cNvSpPr txBox="1"/>
          <p:nvPr/>
        </p:nvSpPr>
        <p:spPr>
          <a:xfrm>
            <a:off x="3108534" y="7258537"/>
            <a:ext cx="12234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Colour theory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4670F7-8A48-4A2E-6AE6-A4AA094E50C8}"/>
              </a:ext>
            </a:extLst>
          </p:cNvPr>
          <p:cNvSpPr txBox="1"/>
          <p:nvPr/>
        </p:nvSpPr>
        <p:spPr>
          <a:xfrm>
            <a:off x="4267952" y="7027469"/>
            <a:ext cx="17808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Art in wider cultures.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2F127A5-645C-2397-ED0B-082CD6403366}"/>
              </a:ext>
            </a:extLst>
          </p:cNvPr>
          <p:cNvSpPr txBox="1"/>
          <p:nvPr/>
        </p:nvSpPr>
        <p:spPr>
          <a:xfrm>
            <a:off x="3212901" y="6269001"/>
            <a:ext cx="16520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is a portrait?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2BFC22-2919-8BA2-B9A5-F937DEAA57A7}"/>
              </a:ext>
            </a:extLst>
          </p:cNvPr>
          <p:cNvSpPr txBox="1"/>
          <p:nvPr/>
        </p:nvSpPr>
        <p:spPr>
          <a:xfrm>
            <a:off x="1198753" y="6159889"/>
            <a:ext cx="16526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Built environments</a:t>
            </a:r>
            <a:r>
              <a:rPr lang="en-GB" sz="14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0BEE2FE-3D3A-FB77-C296-62AB2BDBC5C1}"/>
              </a:ext>
            </a:extLst>
          </p:cNvPr>
          <p:cNvSpPr txBox="1"/>
          <p:nvPr/>
        </p:nvSpPr>
        <p:spPr>
          <a:xfrm>
            <a:off x="2885987" y="5206673"/>
            <a:ext cx="13143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Within Nature.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7D2132A-A3A9-1F43-7B88-B2E7229C921C}"/>
              </a:ext>
            </a:extLst>
          </p:cNvPr>
          <p:cNvSpPr txBox="1"/>
          <p:nvPr/>
        </p:nvSpPr>
        <p:spPr>
          <a:xfrm>
            <a:off x="4950430" y="4931449"/>
            <a:ext cx="11196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Portraiture.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756C8DF-299E-84AE-92FA-FFA04141DB52}"/>
              </a:ext>
            </a:extLst>
          </p:cNvPr>
          <p:cNvSpPr txBox="1"/>
          <p:nvPr/>
        </p:nvSpPr>
        <p:spPr>
          <a:xfrm>
            <a:off x="1283458" y="4048612"/>
            <a:ext cx="2127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Collage and mixed media</a:t>
            </a:r>
            <a:r>
              <a:rPr lang="en-GB" sz="14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63EDF0-A780-FB75-DE1C-DB5162FE1C47}"/>
              </a:ext>
            </a:extLst>
          </p:cNvPr>
          <p:cNvSpPr txBox="1"/>
          <p:nvPr/>
        </p:nvSpPr>
        <p:spPr>
          <a:xfrm>
            <a:off x="3181750" y="3573531"/>
            <a:ext cx="23739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Masks throughout the world.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B7CBEFA-6E5A-92AE-B314-5751EC7DE24A}"/>
              </a:ext>
            </a:extLst>
          </p:cNvPr>
          <p:cNvSpPr txBox="1"/>
          <p:nvPr/>
        </p:nvSpPr>
        <p:spPr>
          <a:xfrm>
            <a:off x="2207877" y="2475311"/>
            <a:ext cx="44224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Character design. Hand drawn and digital illustration.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C48016-347E-8E80-2A11-AF74C8DA53C6}"/>
              </a:ext>
            </a:extLst>
          </p:cNvPr>
          <p:cNvSpPr txBox="1"/>
          <p:nvPr/>
        </p:nvSpPr>
        <p:spPr>
          <a:xfrm>
            <a:off x="698814" y="3435993"/>
            <a:ext cx="14430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Principles of design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C93CE03-2B77-BAAF-7674-C99B4FFD64C2}"/>
              </a:ext>
            </a:extLst>
          </p:cNvPr>
          <p:cNvSpPr txBox="1"/>
          <p:nvPr/>
        </p:nvSpPr>
        <p:spPr>
          <a:xfrm>
            <a:off x="1488154" y="7797539"/>
            <a:ext cx="32407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Line, colour, value, shape, form, pattern, texture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232E9EB-850E-3C6B-CA24-76B2FCCFD599}"/>
              </a:ext>
            </a:extLst>
          </p:cNvPr>
          <p:cNvSpPr txBox="1"/>
          <p:nvPr/>
        </p:nvSpPr>
        <p:spPr>
          <a:xfrm>
            <a:off x="56358" y="7533744"/>
            <a:ext cx="11175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Observing and drawing form and space.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F184D61-4940-1543-8336-75C2508FDDBF}"/>
              </a:ext>
            </a:extLst>
          </p:cNvPr>
          <p:cNvSpPr txBox="1"/>
          <p:nvPr/>
        </p:nvSpPr>
        <p:spPr>
          <a:xfrm>
            <a:off x="2196993" y="6933383"/>
            <a:ext cx="16520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The colour wheel and colour mixing.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AE7D25F-FC06-F8BA-9525-5C528461E4FF}"/>
              </a:ext>
            </a:extLst>
          </p:cNvPr>
          <p:cNvSpPr txBox="1"/>
          <p:nvPr/>
        </p:nvSpPr>
        <p:spPr>
          <a:xfrm>
            <a:off x="5011299" y="7797539"/>
            <a:ext cx="1560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err="1">
                <a:latin typeface="Dreaming Outloud Pro" panose="03050502040302030504" pitchFamily="66" charset="0"/>
                <a:cs typeface="Dreaming Outloud Pro" panose="03050502040302030504" pitchFamily="66" charset="0"/>
              </a:rPr>
              <a:t>Kente</a:t>
            </a:r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 cloth from Ghana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B70B629-918C-D584-705A-095B2306D92F}"/>
              </a:ext>
            </a:extLst>
          </p:cNvPr>
          <p:cNvSpPr txBox="1"/>
          <p:nvPr/>
        </p:nvSpPr>
        <p:spPr>
          <a:xfrm>
            <a:off x="4349256" y="6797460"/>
            <a:ext cx="2108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European medieval grotesques.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78CF323-F81E-32C0-63DA-E3D3F5065506}"/>
              </a:ext>
            </a:extLst>
          </p:cNvPr>
          <p:cNvSpPr txBox="1"/>
          <p:nvPr/>
        </p:nvSpPr>
        <p:spPr>
          <a:xfrm>
            <a:off x="4623346" y="6293271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Self portraits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F0EFC6C-4800-F15F-C7E8-D48DAFE5BC34}"/>
              </a:ext>
            </a:extLst>
          </p:cNvPr>
          <p:cNvSpPr txBox="1"/>
          <p:nvPr/>
        </p:nvSpPr>
        <p:spPr>
          <a:xfrm>
            <a:off x="289666" y="5811226"/>
            <a:ext cx="1560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Greek Architecture and its lasting influences.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BDAB952-879B-DAA0-F0D0-D131F3B778EC}"/>
              </a:ext>
            </a:extLst>
          </p:cNvPr>
          <p:cNvSpPr txBox="1"/>
          <p:nvPr/>
        </p:nvSpPr>
        <p:spPr>
          <a:xfrm>
            <a:off x="2904414" y="5652430"/>
            <a:ext cx="22289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Urban built environments and how street artists use them.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FBC4598-F435-12E2-840E-71EABCA0AB2E}"/>
              </a:ext>
            </a:extLst>
          </p:cNvPr>
          <p:cNvSpPr txBox="1"/>
          <p:nvPr/>
        </p:nvSpPr>
        <p:spPr>
          <a:xfrm>
            <a:off x="1339274" y="5052966"/>
            <a:ext cx="18736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How artists explore and observe from nature.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E9840FC-0B96-D190-E9FA-9FB9D9ECC667}"/>
              </a:ext>
            </a:extLst>
          </p:cNvPr>
          <p:cNvSpPr txBox="1"/>
          <p:nvPr/>
        </p:nvSpPr>
        <p:spPr>
          <a:xfrm>
            <a:off x="352981" y="5359635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Block printing.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8DAA42D-F946-B9B2-A799-6E90BA40A8FE}"/>
              </a:ext>
            </a:extLst>
          </p:cNvPr>
          <p:cNvSpPr txBox="1"/>
          <p:nvPr/>
        </p:nvSpPr>
        <p:spPr>
          <a:xfrm>
            <a:off x="2560978" y="5039668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Clay work.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DAF6C07-54F8-3B10-5E22-87303B32F44C}"/>
              </a:ext>
            </a:extLst>
          </p:cNvPr>
          <p:cNvSpPr txBox="1"/>
          <p:nvPr/>
        </p:nvSpPr>
        <p:spPr>
          <a:xfrm>
            <a:off x="3889285" y="6096716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Digital vector patterns.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A21EE66-10A2-D588-B8B5-C0ABF532F8BB}"/>
              </a:ext>
            </a:extLst>
          </p:cNvPr>
          <p:cNvSpPr txBox="1"/>
          <p:nvPr/>
        </p:nvSpPr>
        <p:spPr>
          <a:xfrm>
            <a:off x="4661688" y="5219758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Vector portraits.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1125EE4-BF19-70E8-4D42-BB5D335B3114}"/>
              </a:ext>
            </a:extLst>
          </p:cNvPr>
          <p:cNvSpPr txBox="1"/>
          <p:nvPr/>
        </p:nvSpPr>
        <p:spPr>
          <a:xfrm>
            <a:off x="3668082" y="4653963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Observational skills.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C1DCD49-06EC-3E3F-ABD1-7EA976CCEEF3}"/>
              </a:ext>
            </a:extLst>
          </p:cNvPr>
          <p:cNvSpPr txBox="1"/>
          <p:nvPr/>
        </p:nvSpPr>
        <p:spPr>
          <a:xfrm>
            <a:off x="352981" y="4304632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DADA Art movement.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739737B-388B-8441-E4A3-88659AB02396}"/>
              </a:ext>
            </a:extLst>
          </p:cNvPr>
          <p:cNvSpPr txBox="1"/>
          <p:nvPr/>
        </p:nvSpPr>
        <p:spPr>
          <a:xfrm>
            <a:off x="905367" y="3830178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Deborah Roberts.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4107038-DC9F-18DA-668B-8C996403DF78}"/>
              </a:ext>
            </a:extLst>
          </p:cNvPr>
          <p:cNvSpPr txBox="1"/>
          <p:nvPr/>
        </p:nvSpPr>
        <p:spPr>
          <a:xfrm>
            <a:off x="3023020" y="3168924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The history of masks.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8C70D8C-E6CF-84E6-225F-7998BD6AEB42}"/>
              </a:ext>
            </a:extLst>
          </p:cNvPr>
          <p:cNvSpPr txBox="1"/>
          <p:nvPr/>
        </p:nvSpPr>
        <p:spPr>
          <a:xfrm>
            <a:off x="4231099" y="3167738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Clay masks.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D585288-50F7-F594-EA52-466CBC209D44}"/>
              </a:ext>
            </a:extLst>
          </p:cNvPr>
          <p:cNvSpPr txBox="1"/>
          <p:nvPr/>
        </p:nvSpPr>
        <p:spPr>
          <a:xfrm>
            <a:off x="2996672" y="2094027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Digital drawing skills.</a:t>
            </a:r>
          </a:p>
        </p:txBody>
      </p:sp>
      <p:pic>
        <p:nvPicPr>
          <p:cNvPr id="54" name="Picture 2" descr="Elements and Principles - Ms SmArty Pants - Canva">
            <a:extLst>
              <a:ext uri="{FF2B5EF4-FFF2-40B4-BE49-F238E27FC236}">
                <a16:creationId xmlns:a16="http://schemas.microsoft.com/office/drawing/2014/main" id="{6FC93D51-C772-389A-F947-70B2292FB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074" y="8308778"/>
            <a:ext cx="495926" cy="123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" descr="More Basic Drawing Week 2 - Drawing Glass Objects">
            <a:extLst>
              <a:ext uri="{FF2B5EF4-FFF2-40B4-BE49-F238E27FC236}">
                <a16:creationId xmlns:a16="http://schemas.microsoft.com/office/drawing/2014/main" id="{42D673BC-F61C-99A9-E25A-C6F93E73D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01" y="8175769"/>
            <a:ext cx="593491" cy="72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lor Wheel">
            <a:extLst>
              <a:ext uri="{FF2B5EF4-FFF2-40B4-BE49-F238E27FC236}">
                <a16:creationId xmlns:a16="http://schemas.microsoft.com/office/drawing/2014/main" id="{8A80FEBF-94D7-1938-83BB-44924F4D2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615" y="6820371"/>
            <a:ext cx="534724" cy="51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at Is Kente Cloth? A Look at the African Textile">
            <a:extLst>
              <a:ext uri="{FF2B5EF4-FFF2-40B4-BE49-F238E27FC236}">
                <a16:creationId xmlns:a16="http://schemas.microsoft.com/office/drawing/2014/main" id="{A9ACB7E7-0627-9ABD-4562-01337047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453" y="8052490"/>
            <a:ext cx="966355" cy="48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Oil Pastel Transfer Monoprinting | Zart">
            <a:extLst>
              <a:ext uri="{FF2B5EF4-FFF2-40B4-BE49-F238E27FC236}">
                <a16:creationId xmlns:a16="http://schemas.microsoft.com/office/drawing/2014/main" id="{65EA7BE9-0EF4-50AF-DEA4-74238A7CD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9" t="176" r="22289" b="18871"/>
          <a:stretch/>
        </p:blipFill>
        <p:spPr bwMode="auto">
          <a:xfrm>
            <a:off x="5621270" y="8258138"/>
            <a:ext cx="55055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B923F462-BF1F-E23B-4D95-1B0E6A8FBC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864"/>
          <a:stretch/>
        </p:blipFill>
        <p:spPr bwMode="auto">
          <a:xfrm>
            <a:off x="5491364" y="7336940"/>
            <a:ext cx="843870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7325E6B8-E32B-4714-D33A-DE10E2ABD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981" y="7303397"/>
            <a:ext cx="318886" cy="27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piece of art on a marbled surface&#10;&#10;Description automatically generated">
            <a:extLst>
              <a:ext uri="{FF2B5EF4-FFF2-40B4-BE49-F238E27FC236}">
                <a16:creationId xmlns:a16="http://schemas.microsoft.com/office/drawing/2014/main" id="{32F5E3A2-1BAA-2823-9DA5-05C9340D15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3" t="15503" r="33368" b="15462"/>
          <a:stretch/>
        </p:blipFill>
        <p:spPr bwMode="auto">
          <a:xfrm>
            <a:off x="2123731" y="7311090"/>
            <a:ext cx="588168" cy="46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Content Placeholder 4" descr="A drawing of a clock and a tower&#10;&#10;Description automatically generated">
            <a:extLst>
              <a:ext uri="{FF2B5EF4-FFF2-40B4-BE49-F238E27FC236}">
                <a16:creationId xmlns:a16="http://schemas.microsoft.com/office/drawing/2014/main" id="{5C8AF3FC-4122-40FD-90FD-F2CF14CE4CD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1" t="56605" r="34888" b="10127"/>
          <a:stretch/>
        </p:blipFill>
        <p:spPr>
          <a:xfrm rot="5400000">
            <a:off x="762944" y="6768216"/>
            <a:ext cx="795406" cy="245623"/>
          </a:xfrm>
          <a:prstGeom prst="rect">
            <a:avLst/>
          </a:prstGeom>
        </p:spPr>
      </p:pic>
      <p:pic>
        <p:nvPicPr>
          <p:cNvPr id="1042" name="Picture 18" descr="Watercolour painting of an ionic capital - YouTube">
            <a:extLst>
              <a:ext uri="{FF2B5EF4-FFF2-40B4-BE49-F238E27FC236}">
                <a16:creationId xmlns:a16="http://schemas.microsoft.com/office/drawing/2014/main" id="{7F178DFC-0FBF-DCE6-9871-AE995040AF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6" t="11708" r="13983" b="14599"/>
          <a:stretch/>
        </p:blipFill>
        <p:spPr bwMode="auto">
          <a:xfrm>
            <a:off x="340702" y="6278737"/>
            <a:ext cx="630859" cy="51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7" descr="A drawing of a person&#10;&#10;Description automatically generated">
            <a:extLst>
              <a:ext uri="{FF2B5EF4-FFF2-40B4-BE49-F238E27FC236}">
                <a16:creationId xmlns:a16="http://schemas.microsoft.com/office/drawing/2014/main" id="{DCCE7BAB-3A9E-EFF5-0009-8B8019E0592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2849" r="8485" b="2289"/>
          <a:stretch/>
        </p:blipFill>
        <p:spPr>
          <a:xfrm>
            <a:off x="5481678" y="5732778"/>
            <a:ext cx="352597" cy="55536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29D4A77D-56AB-E12E-5224-F10D1809CCF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883321" y="5502869"/>
            <a:ext cx="631655" cy="457905"/>
          </a:xfrm>
          <a:prstGeom prst="rect">
            <a:avLst/>
          </a:prstGeom>
        </p:spPr>
      </p:pic>
      <p:pic>
        <p:nvPicPr>
          <p:cNvPr id="62" name="Picture 4" descr="How to Draw 3D Letters Step by Step Art Tutorial - Art by Ro">
            <a:extLst>
              <a:ext uri="{FF2B5EF4-FFF2-40B4-BE49-F238E27FC236}">
                <a16:creationId xmlns:a16="http://schemas.microsoft.com/office/drawing/2014/main" id="{A9C6FD91-E3A2-CE5B-CFDF-D2CA75C09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695" y="5568832"/>
            <a:ext cx="604350" cy="46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lay Sea Urchins Ocean Decor Group of 6 Textured Ocean Sculptures Tabletop  Ornaments or Wall Hangings - Etsy UK">
            <a:extLst>
              <a:ext uri="{FF2B5EF4-FFF2-40B4-BE49-F238E27FC236}">
                <a16:creationId xmlns:a16="http://schemas.microsoft.com/office/drawing/2014/main" id="{8DC3DB38-3F1A-9AB6-84BC-A52CFF31B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646" y="5083685"/>
            <a:ext cx="650858" cy="46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Two Sea Urchins: Over 33 Royalty-Free Licensable Stock Illustrations &amp;  Drawings | Shutterstock">
            <a:extLst>
              <a:ext uri="{FF2B5EF4-FFF2-40B4-BE49-F238E27FC236}">
                <a16:creationId xmlns:a16="http://schemas.microsoft.com/office/drawing/2014/main" id="{041D6661-515A-C227-2BA3-4DEC127C7E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28" b="36849"/>
          <a:stretch/>
        </p:blipFill>
        <p:spPr bwMode="auto">
          <a:xfrm>
            <a:off x="849826" y="4829887"/>
            <a:ext cx="695237" cy="56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Content Placeholder 4" descr="A child with yellow hair and blue eyes&#10;&#10;Description automatically generated">
            <a:extLst>
              <a:ext uri="{FF2B5EF4-FFF2-40B4-BE49-F238E27FC236}">
                <a16:creationId xmlns:a16="http://schemas.microsoft.com/office/drawing/2014/main" id="{BE4BA7C5-AE79-0242-A799-39DA8FD8DE3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684" y="4554198"/>
            <a:ext cx="489648" cy="692615"/>
          </a:xfrm>
          <a:prstGeom prst="rect">
            <a:avLst/>
          </a:prstGeom>
        </p:spPr>
      </p:pic>
      <p:pic>
        <p:nvPicPr>
          <p:cNvPr id="1024" name="Picture 1023">
            <a:extLst>
              <a:ext uri="{FF2B5EF4-FFF2-40B4-BE49-F238E27FC236}">
                <a16:creationId xmlns:a16="http://schemas.microsoft.com/office/drawing/2014/main" id="{D2529A21-2DDC-8516-0705-EB9829182B40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10302" t="8681" r="18070" b="24653"/>
          <a:stretch/>
        </p:blipFill>
        <p:spPr>
          <a:xfrm>
            <a:off x="5149092" y="4331073"/>
            <a:ext cx="618477" cy="631699"/>
          </a:xfrm>
          <a:prstGeom prst="rect">
            <a:avLst/>
          </a:prstGeom>
        </p:spPr>
      </p:pic>
      <p:pic>
        <p:nvPicPr>
          <p:cNvPr id="1025" name="Picture 2" descr="Left: Pablo Picasso, Guitar, Sheet Music and Glass, 1912, Collage and charcoal on board, 18 7/8 x 14 3/4 inches (McNay Museum, San Antonio); Right: Hannah Höch, The Beautiful Girl, 1919-20, photomontage and collage, 35 x 29 cm (private collection)">
            <a:extLst>
              <a:ext uri="{FF2B5EF4-FFF2-40B4-BE49-F238E27FC236}">
                <a16:creationId xmlns:a16="http://schemas.microsoft.com/office/drawing/2014/main" id="{AE986C7D-AA85-91A0-2C1D-B714B6F008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81"/>
          <a:stretch/>
        </p:blipFill>
        <p:spPr bwMode="auto">
          <a:xfrm>
            <a:off x="340702" y="3670911"/>
            <a:ext cx="509638" cy="63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4" descr="Artblog | Deborah Roberts's moving collages stand out at Untitled Art Fair  in Miami">
            <a:extLst>
              <a:ext uri="{FF2B5EF4-FFF2-40B4-BE49-F238E27FC236}">
                <a16:creationId xmlns:a16="http://schemas.microsoft.com/office/drawing/2014/main" id="{40B4CDC9-960D-E854-0F1B-5FF94BB07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877" y="3129646"/>
            <a:ext cx="655838" cy="88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2" descr="Understanding the 11 Principles of Design">
            <a:extLst>
              <a:ext uri="{FF2B5EF4-FFF2-40B4-BE49-F238E27FC236}">
                <a16:creationId xmlns:a16="http://schemas.microsoft.com/office/drawing/2014/main" id="{31398527-ACA7-C0CC-CD9F-FCC12ED81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05" y="2551986"/>
            <a:ext cx="1271075" cy="84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World Menagerie Emestina Handmade Religious &amp; Spiritual Mask | Wayfair">
            <a:extLst>
              <a:ext uri="{FF2B5EF4-FFF2-40B4-BE49-F238E27FC236}">
                <a16:creationId xmlns:a16="http://schemas.microsoft.com/office/drawing/2014/main" id="{9C884CFC-9D31-EBCB-7EFA-9C9628B86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782" y="2948422"/>
            <a:ext cx="642265" cy="642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Wavy Lines Linocut Inspired Portrait 5 Art Print by Essence Lines - Fy">
            <a:extLst>
              <a:ext uri="{FF2B5EF4-FFF2-40B4-BE49-F238E27FC236}">
                <a16:creationId xmlns:a16="http://schemas.microsoft.com/office/drawing/2014/main" id="{CC99652A-D75B-8A2B-163A-6B3A15AB3A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05" t="21263" r="26209" b="20223"/>
          <a:stretch/>
        </p:blipFill>
        <p:spPr bwMode="auto">
          <a:xfrm>
            <a:off x="5904915" y="3183883"/>
            <a:ext cx="540105" cy="67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1032" descr="A drawing of a person with long hair&#10;&#10;Description automatically generated">
            <a:extLst>
              <a:ext uri="{FF2B5EF4-FFF2-40B4-BE49-F238E27FC236}">
                <a16:creationId xmlns:a16="http://schemas.microsoft.com/office/drawing/2014/main" id="{CF4EE22E-B2A2-6C1F-532D-86A4166F106E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6" t="4237" r="8038" b="6159"/>
          <a:stretch/>
        </p:blipFill>
        <p:spPr>
          <a:xfrm>
            <a:off x="5936423" y="5704454"/>
            <a:ext cx="541910" cy="7987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FC42E67-6A30-D4D8-963C-1A9E25A53B0B}"/>
              </a:ext>
            </a:extLst>
          </p:cNvPr>
          <p:cNvSpPr txBox="1"/>
          <p:nvPr/>
        </p:nvSpPr>
        <p:spPr>
          <a:xfrm>
            <a:off x="4623346" y="2089475"/>
            <a:ext cx="17118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Figurative drawing skills.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FC21E0-C2FC-1711-2F3C-09F28207ED0F}"/>
              </a:ext>
            </a:extLst>
          </p:cNvPr>
          <p:cNvSpPr txBox="1"/>
          <p:nvPr/>
        </p:nvSpPr>
        <p:spPr>
          <a:xfrm>
            <a:off x="5300428" y="2691127"/>
            <a:ext cx="156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Concept and design.</a:t>
            </a:r>
          </a:p>
        </p:txBody>
      </p:sp>
      <p:pic>
        <p:nvPicPr>
          <p:cNvPr id="1026" name="Picture 2" descr="20 Best Digital Drawing Tablets For Artists">
            <a:extLst>
              <a:ext uri="{FF2B5EF4-FFF2-40B4-BE49-F238E27FC236}">
                <a16:creationId xmlns:a16="http://schemas.microsoft.com/office/drawing/2014/main" id="{7E6E10CF-AB16-C393-92EE-1EDE58730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364" y="1503183"/>
            <a:ext cx="909426" cy="90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Proko - Illustrating a Stylized Character">
            <a:extLst>
              <a:ext uri="{FF2B5EF4-FFF2-40B4-BE49-F238E27FC236}">
                <a16:creationId xmlns:a16="http://schemas.microsoft.com/office/drawing/2014/main" id="{AA2614D5-3C21-A82F-15E0-3D91D97AD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840" y="1375380"/>
            <a:ext cx="1271075" cy="71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The Master Guide to Drawing Anime | Christopher Hart Books">
            <a:extLst>
              <a:ext uri="{FF2B5EF4-FFF2-40B4-BE49-F238E27FC236}">
                <a16:creationId xmlns:a16="http://schemas.microsoft.com/office/drawing/2014/main" id="{4BF79146-AE86-9D1F-9161-D70D144EB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523" y="969933"/>
            <a:ext cx="999485" cy="116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79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95D51C2D4B5E48AF3F0DF2EB26F2FE" ma:contentTypeVersion="14" ma:contentTypeDescription="Create a new document." ma:contentTypeScope="" ma:versionID="e113bfec330435498ad0b8cc7454630b">
  <xsd:schema xmlns:xsd="http://www.w3.org/2001/XMLSchema" xmlns:xs="http://www.w3.org/2001/XMLSchema" xmlns:p="http://schemas.microsoft.com/office/2006/metadata/properties" xmlns:ns2="78eb4005-b0c6-4082-9e19-a29289b9c19f" xmlns:ns3="91d1d536-0f20-4566-9bd6-0067b8d9509d" targetNamespace="http://schemas.microsoft.com/office/2006/metadata/properties" ma:root="true" ma:fieldsID="bb2e95ae30558bace3b9a4dfa1f6c1ca" ns2:_="" ns3:_="">
    <xsd:import namespace="78eb4005-b0c6-4082-9e19-a29289b9c19f"/>
    <xsd:import namespace="91d1d536-0f20-4566-9bd6-0067b8d950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eb4005-b0c6-4082-9e19-a29289b9c1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d094c0b-1eb7-4b34-856c-8c7ec321f5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d1d536-0f20-4566-9bd6-0067b8d9509d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5106ac3-185f-4b1b-8ff2-d3e4bc70169f}" ma:internalName="TaxCatchAll" ma:showField="CatchAllData" ma:web="91d1d536-0f20-4566-9bd6-0067b8d950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8eb4005-b0c6-4082-9e19-a29289b9c19f">
      <Terms xmlns="http://schemas.microsoft.com/office/infopath/2007/PartnerControls"/>
    </lcf76f155ced4ddcb4097134ff3c332f>
    <TaxCatchAll xmlns="91d1d536-0f20-4566-9bd6-0067b8d9509d" xsi:nil="true"/>
  </documentManagement>
</p:properties>
</file>

<file path=customXml/itemProps1.xml><?xml version="1.0" encoding="utf-8"?>
<ds:datastoreItem xmlns:ds="http://schemas.openxmlformats.org/officeDocument/2006/customXml" ds:itemID="{3432E519-24BB-41E0-80DF-200F6786A8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eb4005-b0c6-4082-9e19-a29289b9c19f"/>
    <ds:schemaRef ds:uri="91d1d536-0f20-4566-9bd6-0067b8d950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E8852C-8630-4161-87BE-F0CF5A5F4B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E9DBB4-E692-4A9A-936A-C457AA822C27}">
  <ds:schemaRefs>
    <ds:schemaRef ds:uri="http://purl.org/dc/elements/1.1/"/>
    <ds:schemaRef ds:uri="http://purl.org/dc/terms/"/>
    <ds:schemaRef ds:uri="http://www.w3.org/XML/1998/namespace"/>
    <ds:schemaRef ds:uri="http://purl.org/dc/dcmitype/"/>
    <ds:schemaRef ds:uri="78eb4005-b0c6-4082-9e19-a29289b9c19f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91d1d536-0f20-4566-9bd6-0067b8d9509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7629</TotalTime>
  <Words>171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Dreaming Outloud Pro</vt:lpstr>
      <vt:lpstr>Office Theme</vt:lpstr>
      <vt:lpstr>PowerPoint Presentation</vt:lpstr>
    </vt:vector>
  </TitlesOfParts>
  <Company>BOA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 Hart</dc:creator>
  <cp:lastModifiedBy>S Whittaker</cp:lastModifiedBy>
  <cp:revision>3</cp:revision>
  <dcterms:created xsi:type="dcterms:W3CDTF">2024-10-13T15:03:34Z</dcterms:created>
  <dcterms:modified xsi:type="dcterms:W3CDTF">2025-04-29T10:39:31Z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0x0101008B95D51C2D4B5E48AF3F0DF2EB26F2FE</vt:lpwstr>
  </property>
  <property fmtid="{D5CDD505-2E9C-101B-9397-08002B2CF9AE}" pid="3" name="MediaServiceImageTags">
    <vt:lpwstr/>
  </property>
</Properties>
</file>