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5" r:id="rId3"/>
    <p:sldId id="266" r:id="rId4"/>
    <p:sldId id="260" r:id="rId5"/>
    <p:sldId id="267" r:id="rId6"/>
    <p:sldId id="268" r:id="rId7"/>
    <p:sldId id="269" r:id="rId8"/>
    <p:sldId id="258" r:id="rId9"/>
    <p:sldId id="264" r:id="rId10"/>
    <p:sldId id="261" r:id="rId11"/>
    <p:sldId id="257" r:id="rId12"/>
    <p:sldId id="270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CC12FD-B078-4953-835F-80A04EB6E128}" v="1026" dt="2023-08-31T19:09:41.3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46A43C-52E1-4615-B011-2EC18C06AD55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5C9AB-93B5-4DD7-9DFD-200B5310E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510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Good morning, </a:t>
            </a:r>
          </a:p>
          <a:p>
            <a:r>
              <a:rPr lang="en-GB" dirty="0"/>
              <a:t>Use names, </a:t>
            </a:r>
          </a:p>
          <a:p>
            <a:r>
              <a:rPr lang="en-GB" dirty="0"/>
              <a:t>Respect others views and listen to their opinions.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55C9AB-93B5-4DD7-9DFD-200B5310E30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284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None/>
            </a:pP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Age, Disability, Gender reassignment, Race, Religion or belief, Marriage or civil partnership, Sex, Sexual orientation.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DF617B-4E06-491C-B3CC-C64860E876D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89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7834F-7E4B-4DD8-D898-6B870DF09F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C8D1FB-41B8-781F-FD6D-46EBEF5D3E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5D62A-074B-C91C-C1AC-E57E75734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EE040-754A-6BF3-7B7D-C0D561173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95220B-6DE4-EBBD-D776-A69DCB022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862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3F540-0A2B-3945-6B55-506209DB7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CFA519-8961-13D8-95A0-0205899A53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DDF68C-82D1-289B-45CD-5E6C5BB20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4ACEE6-9281-D05D-9AD5-24CAE3C1E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68621E-D0DC-E571-A582-8E621C92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619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231F6-98A8-7F87-F9D6-367CE7E4D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AC5BF7-A4AA-638C-114D-A8267DA62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429721-2CEC-F131-1773-39C799E9B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8C359-7FB9-BB07-3BB2-D7D46836B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10E6C-3FF6-50CB-B247-4F680298E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875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8CC3B-9968-404F-5304-0FC5AF018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7F2479-2923-EEBA-3873-378939CB7C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681189-40F1-0DBB-7032-F4ABB0F32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5FBBB1-9972-8F73-209E-B916A788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8608A3-2954-B564-293D-75129841E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B4B63B-1907-BA71-8F18-F8C9AB491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154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A2737-03FE-9218-EF9C-59F86C969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5B84A9-D503-0D3C-D543-ED6B60DBE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1E0579-8DAE-412B-55A7-647CDF224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7BFABC-C1CC-6602-312E-B490680C9A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E63E8E-7FAD-3F71-F262-1A33CE59F3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036D6B-6D35-517C-0437-A55FB8B0F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B33BAD-C32C-A673-DD92-52D6D5431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1C74B3-6979-A9FC-A8B9-B4470C4A6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805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29C70-D989-E554-1FCA-7320F2DDE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D87545-2A0E-B82A-EED0-6B1023214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493A04-CED7-3540-21F0-41D24BC90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A0AEC8-F90D-2CE5-3E2D-28CCB86BD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092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8D8ACB-B161-2A1B-1965-193345370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54C54D-E316-14A3-8B53-9FA365E50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6F5065-42FD-B4AD-E038-F06088F68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536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877C2-8B8D-704F-6F77-CD2AFF0D0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C689C9-C4D4-7F05-762F-28CCE12D44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D835C0-E3D4-50C8-91D1-D521CDE834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C2E17B-1513-7C06-A5A9-731253EF0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31D61D-1A14-2598-BC5E-195DE501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6F6167-1499-CAE1-E1C9-062B1A741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372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4D8E7-9341-2F16-3B4F-FECA1611A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EA16A6-AC3E-775D-81C1-BCC9652F24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E26727-00A3-D25C-C96B-3CDF499AA2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80B92D-31A4-0AD2-4583-502A460AC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C9D28-2A28-CD3C-5142-200B0E2A4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20358-2596-8932-0B5A-B3F70E2BC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324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AD3AC-EB82-7538-5F3B-BAACE5C40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6513B6-C222-42BE-4F10-2102B4F10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25D1A-5F73-C720-ABCC-2BF15139D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11974-5DB9-92BA-BC08-5FFB256CC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584FC9-D76C-1478-8462-D3FF39673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26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9574D8-CACF-085E-E9E1-40B4848FF0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8366-0963-96D7-37C9-D5D43484AE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49446B-31A3-1601-15CC-0A34D83BF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7C68C6-9CD5-5346-1971-35777907E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193BD3-51D2-CFF0-0FAB-B57ED4A5C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181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14A215-E5DD-0674-9B45-BEF7B8D33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9CE665-5EBB-74EF-B250-5CB803526D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1B519-3B98-8CBB-B1F1-F8DAB3696B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A28E4-4397-4A75-9FAE-58C2E7DF4F6A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32021-9678-951B-7EEF-5750C83DA7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86E740-D270-B6FD-CF48-DBC92E8403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4D62D-98DC-4D75-9359-5B79559A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489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2EFB5002-6365-7FF8-D9F6-61E939B9D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375B35C4-5574-6580-F4F3-1263C567A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635" y="1724025"/>
            <a:ext cx="6638925" cy="340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020492-C8BC-E30D-39DF-332C7410410A}"/>
              </a:ext>
            </a:extLst>
          </p:cNvPr>
          <p:cNvSpPr txBox="1"/>
          <p:nvPr/>
        </p:nvSpPr>
        <p:spPr>
          <a:xfrm>
            <a:off x="4210466" y="497979"/>
            <a:ext cx="37545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800" dirty="0">
                <a:latin typeface="Titillium Bd" panose="00000800000000000000" pitchFamily="50" charset="0"/>
              </a:rPr>
              <a:t>Expectations </a:t>
            </a:r>
          </a:p>
          <a:p>
            <a:pPr algn="ctr"/>
            <a:r>
              <a:rPr lang="en-GB" sz="4800" dirty="0">
                <a:latin typeface="Titillium Bd" panose="00000800000000000000" pitchFamily="50" charset="0"/>
              </a:rPr>
              <a:t>at </a:t>
            </a:r>
          </a:p>
        </p:txBody>
      </p:sp>
    </p:spTree>
    <p:extLst>
      <p:ext uri="{BB962C8B-B14F-4D97-AF65-F5344CB8AC3E}">
        <p14:creationId xmlns:p14="http://schemas.microsoft.com/office/powerpoint/2010/main" val="2044094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C2F09066-7F06-38DF-83E0-4E4C18E00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C58549-DEE3-3D05-E92B-0387624E17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500" t="21037" r="23667" b="11852"/>
          <a:stretch/>
        </p:blipFill>
        <p:spPr>
          <a:xfrm>
            <a:off x="1717040" y="406175"/>
            <a:ext cx="8432800" cy="602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228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0CA59727-5571-264B-8C05-CC5C31714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226275B-1C23-731F-26D4-BB5FB231A2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962" t="34280" r="30350" b="45294"/>
          <a:stretch/>
        </p:blipFill>
        <p:spPr>
          <a:xfrm>
            <a:off x="2260543" y="842937"/>
            <a:ext cx="7183120" cy="398939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6682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C48F15E1-6409-D1F6-9039-0B8F1F5F6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2B2B2F1-C142-85D4-91F2-7FF536F49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932" y="323431"/>
            <a:ext cx="1860863" cy="182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790316-98D2-4FF6-FE71-C87BE87860DD}"/>
              </a:ext>
            </a:extLst>
          </p:cNvPr>
          <p:cNvSpPr txBox="1"/>
          <p:nvPr/>
        </p:nvSpPr>
        <p:spPr>
          <a:xfrm>
            <a:off x="366505" y="450845"/>
            <a:ext cx="8238089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Titillium" panose="00000500000000000000" pitchFamily="50" charset="0"/>
              </a:rPr>
              <a:t>Attendance </a:t>
            </a:r>
          </a:p>
          <a:p>
            <a:endParaRPr lang="en-GB" sz="2000" dirty="0">
              <a:latin typeface="Titillium" panose="00000500000000000000" pitchFamily="50" charset="0"/>
            </a:endParaRPr>
          </a:p>
          <a:p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Attend my lessons and arrive on time to both </a:t>
            </a:r>
          </a:p>
          <a:p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the academy and my lessons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latin typeface="Titillium" panose="00000500000000000000" pitchFamily="50" charset="0"/>
              </a:rPr>
              <a:t>School attendance target is 96% 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latin typeface="Titillium" panose="00000500000000000000" pitchFamily="50" charset="0"/>
              </a:rPr>
              <a:t>Lessons start at 9am. You need to be here by 8.55am.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latin typeface="Titillium" panose="00000500000000000000" pitchFamily="50" charset="0"/>
              </a:rPr>
              <a:t>Plan your day. Which books will you need when? </a:t>
            </a:r>
          </a:p>
          <a:p>
            <a:r>
              <a:rPr lang="en-GB" sz="2800" dirty="0">
                <a:latin typeface="Titillium" panose="00000500000000000000" pitchFamily="50" charset="0"/>
              </a:rPr>
              <a:t>Do not go to your locker between lessons.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7B202D-E654-8495-B46F-EC17AD757387}"/>
              </a:ext>
            </a:extLst>
          </p:cNvPr>
          <p:cNvSpPr txBox="1"/>
          <p:nvPr/>
        </p:nvSpPr>
        <p:spPr>
          <a:xfrm>
            <a:off x="8987613" y="3721028"/>
            <a:ext cx="26993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latin typeface="Titillium" panose="00000500000000000000" pitchFamily="50" charset="0"/>
              </a:rPr>
              <a:t>Make up the </a:t>
            </a:r>
          </a:p>
          <a:p>
            <a:pPr algn="ctr"/>
            <a:r>
              <a:rPr lang="en-GB" sz="2800" dirty="0">
                <a:latin typeface="Titillium" panose="00000500000000000000" pitchFamily="50" charset="0"/>
              </a:rPr>
              <a:t>time missed </a:t>
            </a:r>
          </a:p>
          <a:p>
            <a:pPr algn="ctr"/>
            <a:r>
              <a:rPr lang="en-GB" sz="2800" dirty="0">
                <a:latin typeface="Titillium" panose="00000500000000000000" pitchFamily="50" charset="0"/>
              </a:rPr>
              <a:t>at break or lunch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1A5DB2-B739-7CCA-ADD7-970A1198A88B}"/>
              </a:ext>
            </a:extLst>
          </p:cNvPr>
          <p:cNvSpPr txBox="1"/>
          <p:nvPr/>
        </p:nvSpPr>
        <p:spPr>
          <a:xfrm>
            <a:off x="9861310" y="2405538"/>
            <a:ext cx="10751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Titillium" panose="00000500000000000000" pitchFamily="50" charset="0"/>
              </a:rPr>
              <a:t>Late? 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7A674725-8BC2-D0F6-86B7-A6B3278A45E4}"/>
              </a:ext>
            </a:extLst>
          </p:cNvPr>
          <p:cNvSpPr/>
          <p:nvPr/>
        </p:nvSpPr>
        <p:spPr>
          <a:xfrm rot="5400000">
            <a:off x="9971347" y="3154462"/>
            <a:ext cx="653561" cy="20153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23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925636-530F-0058-E9AE-EC49A581E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2842" y="675640"/>
            <a:ext cx="1953259" cy="195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909B1C2-791C-A6B8-C80D-DE00B3D124D0}"/>
              </a:ext>
            </a:extLst>
          </p:cNvPr>
          <p:cNvSpPr txBox="1"/>
          <p:nvPr/>
        </p:nvSpPr>
        <p:spPr>
          <a:xfrm>
            <a:off x="695924" y="823748"/>
            <a:ext cx="891750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Titillium" panose="00000500000000000000" pitchFamily="50" charset="0"/>
              </a:rPr>
              <a:t>Equipment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Titillium" panose="00000500000000000000" pitchFamily="50" charset="0"/>
              </a:rPr>
              <a:t>Bring all the equipment every day. </a:t>
            </a:r>
          </a:p>
          <a:p>
            <a:endParaRPr lang="en-GB" sz="2800" dirty="0">
              <a:solidFill>
                <a:srgbClr val="0070C0"/>
              </a:solidFill>
              <a:latin typeface="Titillium" panose="00000500000000000000" pitchFamily="50" charset="0"/>
            </a:endParaRPr>
          </a:p>
          <a:p>
            <a:r>
              <a:rPr lang="en-GB" sz="2800" dirty="0">
                <a:latin typeface="Titillium" panose="00000500000000000000" pitchFamily="50" charset="0"/>
              </a:rPr>
              <a:t>School bag, pen, pencil, ruler, rubber, green pen, calculator,</a:t>
            </a:r>
          </a:p>
          <a:p>
            <a:r>
              <a:rPr lang="en-GB" sz="2800" dirty="0">
                <a:latin typeface="Titillium" panose="00000500000000000000" pitchFamily="50" charset="0"/>
              </a:rPr>
              <a:t>Water bottle, mobile phone. </a:t>
            </a:r>
          </a:p>
        </p:txBody>
      </p:sp>
      <p:pic>
        <p:nvPicPr>
          <p:cNvPr id="4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F8931801-2150-C503-F598-024EF9EAD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0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C48F15E1-6409-D1F6-9039-0B8F1F5F6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2" y="444542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4C0B8D-1742-C022-270F-96AC115561D6}"/>
              </a:ext>
            </a:extLst>
          </p:cNvPr>
          <p:cNvSpPr txBox="1"/>
          <p:nvPr/>
        </p:nvSpPr>
        <p:spPr>
          <a:xfrm>
            <a:off x="909638" y="212664"/>
            <a:ext cx="787241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u="sng" dirty="0">
                <a:latin typeface="Titillium" panose="00000500000000000000" pitchFamily="50" charset="0"/>
              </a:rPr>
              <a:t>Effort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Titillium" panose="00000500000000000000" pitchFamily="50" charset="0"/>
              </a:rPr>
              <a:t>Do my classwork and homework as best as I can, showing a positive attitude.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83039CF-F394-536E-8CC8-FE9AFEEB9B27}"/>
              </a:ext>
            </a:extLst>
          </p:cNvPr>
          <p:cNvSpPr>
            <a:spLocks noGrp="1"/>
          </p:cNvSpPr>
          <p:nvPr/>
        </p:nvSpPr>
        <p:spPr>
          <a:xfrm>
            <a:off x="5715727" y="2431923"/>
            <a:ext cx="4395293" cy="4849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D</a:t>
            </a:r>
            <a:r>
              <a:rPr lang="en-GB" sz="3200" dirty="0">
                <a:latin typeface="Titillium" panose="00000500000000000000" pitchFamily="50" charset="0"/>
              </a:rPr>
              <a:t>riven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I</a:t>
            </a:r>
            <a:r>
              <a:rPr lang="en-GB" sz="3200" dirty="0">
                <a:latin typeface="Titillium" panose="00000500000000000000" pitchFamily="50" charset="0"/>
              </a:rPr>
              <a:t>nnovative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G</a:t>
            </a:r>
            <a:r>
              <a:rPr lang="en-GB" sz="3200" dirty="0">
                <a:latin typeface="Titillium" panose="00000500000000000000" pitchFamily="50" charset="0"/>
              </a:rPr>
              <a:t>enuine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I</a:t>
            </a:r>
            <a:r>
              <a:rPr lang="en-GB" sz="3200" dirty="0">
                <a:latin typeface="Titillium" panose="00000500000000000000" pitchFamily="50" charset="0"/>
              </a:rPr>
              <a:t>ndependent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T</a:t>
            </a:r>
            <a:r>
              <a:rPr lang="en-GB" sz="3200" dirty="0">
                <a:latin typeface="Titillium" panose="00000500000000000000" pitchFamily="50" charset="0"/>
              </a:rPr>
              <a:t>eam-Players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A</a:t>
            </a:r>
            <a:r>
              <a:rPr lang="en-GB" sz="3200" dirty="0">
                <a:latin typeface="Titillium" panose="00000500000000000000" pitchFamily="50" charset="0"/>
              </a:rPr>
              <a:t>mbitious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L</a:t>
            </a:r>
            <a:r>
              <a:rPr lang="en-GB" sz="3200" dirty="0">
                <a:latin typeface="Titillium" panose="00000500000000000000" pitchFamily="50" charset="0"/>
              </a:rPr>
              <a:t>eader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A54B4F-C353-CB50-20BB-227467FAC2A9}"/>
              </a:ext>
            </a:extLst>
          </p:cNvPr>
          <p:cNvSpPr txBox="1"/>
          <p:nvPr/>
        </p:nvSpPr>
        <p:spPr>
          <a:xfrm>
            <a:off x="150728" y="2431923"/>
            <a:ext cx="61055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0" u="none" strike="noStrike" dirty="0">
                <a:solidFill>
                  <a:srgbClr val="000000"/>
                </a:solidFill>
                <a:effectLst/>
                <a:latin typeface="Titillium" panose="00000500000000000000" pitchFamily="50" charset="0"/>
              </a:rPr>
              <a:t>Remember, at BOA </a:t>
            </a:r>
          </a:p>
          <a:p>
            <a:pPr algn="ctr"/>
            <a:r>
              <a:rPr lang="en-GB" sz="2800" b="1" i="0" u="none" strike="noStrike" dirty="0">
                <a:solidFill>
                  <a:srgbClr val="000000"/>
                </a:solidFill>
                <a:effectLst/>
                <a:latin typeface="Titillium" panose="00000500000000000000" pitchFamily="50" charset="0"/>
              </a:rPr>
              <a:t>we like to get 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Titillium" panose="00000500000000000000" pitchFamily="50" charset="0"/>
              </a:rPr>
              <a:t>​</a:t>
            </a:r>
            <a:br>
              <a:rPr lang="en-GB" sz="2800" b="0" i="0" dirty="0">
                <a:solidFill>
                  <a:srgbClr val="000000"/>
                </a:solidFill>
                <a:effectLst/>
                <a:latin typeface="Titillium" panose="00000500000000000000" pitchFamily="50" charset="0"/>
              </a:rPr>
            </a:br>
            <a:r>
              <a:rPr lang="en-GB" sz="3200" b="1" i="0" u="none" strike="noStrike" dirty="0">
                <a:solidFill>
                  <a:srgbClr val="0070C0"/>
                </a:solidFill>
                <a:effectLst/>
                <a:latin typeface="Titillium" panose="00000500000000000000" pitchFamily="50" charset="0"/>
              </a:rPr>
              <a:t>D I G I T A L</a:t>
            </a:r>
            <a:r>
              <a:rPr lang="en-GB" sz="3200" b="0" i="0" dirty="0">
                <a:solidFill>
                  <a:srgbClr val="0070C0"/>
                </a:solidFill>
                <a:effectLst/>
                <a:latin typeface="Titillium" panose="00000500000000000000" pitchFamily="50" charset="0"/>
              </a:rPr>
              <a:t>​</a:t>
            </a:r>
            <a:endParaRPr lang="en-GB" sz="2800" dirty="0">
              <a:solidFill>
                <a:srgbClr val="0070C0"/>
              </a:solidFill>
              <a:latin typeface="Titillium" panose="00000500000000000000" pitchFamily="50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43075173-1820-B8E4-B246-6C5FB7D5A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825" y="409575"/>
            <a:ext cx="135255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0978CBA-DF1A-396F-D2D9-D1024C125FDF}"/>
              </a:ext>
            </a:extLst>
          </p:cNvPr>
          <p:cNvSpPr txBox="1"/>
          <p:nvPr/>
        </p:nvSpPr>
        <p:spPr>
          <a:xfrm>
            <a:off x="9601686" y="2422487"/>
            <a:ext cx="19479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latin typeface="Titillium" panose="00000500000000000000" pitchFamily="50" charset="0"/>
              </a:rPr>
              <a:t>Incomplete </a:t>
            </a:r>
          </a:p>
          <a:p>
            <a:pPr algn="ctr"/>
            <a:r>
              <a:rPr lang="en-GB" sz="2800" dirty="0">
                <a:latin typeface="Titillium" panose="00000500000000000000" pitchFamily="50" charset="0"/>
              </a:rPr>
              <a:t>work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743B63-9EDB-7D55-EE5C-149DC48D1E20}"/>
              </a:ext>
            </a:extLst>
          </p:cNvPr>
          <p:cNvSpPr txBox="1"/>
          <p:nvPr/>
        </p:nvSpPr>
        <p:spPr>
          <a:xfrm>
            <a:off x="9113572" y="3827947"/>
            <a:ext cx="292413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latin typeface="Titillium" panose="00000500000000000000" pitchFamily="50" charset="0"/>
              </a:rPr>
              <a:t>Work will be sent </a:t>
            </a:r>
          </a:p>
          <a:p>
            <a:pPr algn="ctr"/>
            <a:r>
              <a:rPr lang="en-GB" sz="2800" dirty="0">
                <a:latin typeface="Titillium" panose="00000500000000000000" pitchFamily="50" charset="0"/>
              </a:rPr>
              <a:t>home to complete</a:t>
            </a: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B2D95656-54FB-C1CA-3C24-971016A1A6A4}"/>
              </a:ext>
            </a:extLst>
          </p:cNvPr>
          <p:cNvSpPr/>
          <p:nvPr/>
        </p:nvSpPr>
        <p:spPr>
          <a:xfrm>
            <a:off x="10384094" y="3274726"/>
            <a:ext cx="205248" cy="59304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10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01B724D5-C684-2E93-2598-87316D41C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10167F10-46F7-D6B3-AE88-C7EEFE24F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8800" y="516590"/>
            <a:ext cx="2042159" cy="1661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C39775-B3CB-E555-2FA5-025FAD7E3216}"/>
              </a:ext>
            </a:extLst>
          </p:cNvPr>
          <p:cNvSpPr txBox="1"/>
          <p:nvPr/>
        </p:nvSpPr>
        <p:spPr>
          <a:xfrm>
            <a:off x="909638" y="212664"/>
            <a:ext cx="7872412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u="sng" dirty="0">
                <a:latin typeface="Titillium" panose="00000500000000000000" pitchFamily="50" charset="0"/>
              </a:rPr>
              <a:t>Be nice 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Titillium" panose="00000500000000000000" pitchFamily="50" charset="0"/>
              </a:rPr>
              <a:t>Support the academy rules and code of conduct.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B6BBC4-FB63-38B5-3A8D-D838CDCF59C1}"/>
              </a:ext>
            </a:extLst>
          </p:cNvPr>
          <p:cNvSpPr txBox="1"/>
          <p:nvPr/>
        </p:nvSpPr>
        <p:spPr>
          <a:xfrm>
            <a:off x="4240978" y="4452773"/>
            <a:ext cx="304583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600" dirty="0">
                <a:latin typeface="Titillium Bd" panose="00000800000000000000" pitchFamily="50" charset="0"/>
              </a:rPr>
              <a:t>Be nice!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EB2ED-9D6F-22E6-E9A3-08D4EB7659B7}"/>
              </a:ext>
            </a:extLst>
          </p:cNvPr>
          <p:cNvSpPr txBox="1"/>
          <p:nvPr/>
        </p:nvSpPr>
        <p:spPr>
          <a:xfrm>
            <a:off x="2475489" y="2117275"/>
            <a:ext cx="705052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latin typeface="Titillium Bd" panose="00000800000000000000" pitchFamily="50" charset="0"/>
              </a:rPr>
              <a:t>At BOA Digital we have mutual </a:t>
            </a:r>
          </a:p>
          <a:p>
            <a:pPr algn="ctr"/>
            <a:r>
              <a:rPr lang="en-GB" sz="4000" dirty="0">
                <a:latin typeface="Titillium Bd" panose="00000800000000000000" pitchFamily="50" charset="0"/>
              </a:rPr>
              <a:t>respect and demonstrate </a:t>
            </a:r>
          </a:p>
          <a:p>
            <a:pPr algn="ctr"/>
            <a:r>
              <a:rPr lang="en-GB" sz="4000" dirty="0">
                <a:latin typeface="Titillium Bd" panose="00000800000000000000" pitchFamily="50" charset="0"/>
              </a:rPr>
              <a:t>kindness towards others. </a:t>
            </a:r>
          </a:p>
        </p:txBody>
      </p:sp>
    </p:spTree>
    <p:extLst>
      <p:ext uri="{BB962C8B-B14F-4D97-AF65-F5344CB8AC3E}">
        <p14:creationId xmlns:p14="http://schemas.microsoft.com/office/powerpoint/2010/main" val="2541430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C48F15E1-6409-D1F6-9039-0B8F1F5F6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6A1175C2-4AFD-908B-89D6-BBD3D62CF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8234" y="516590"/>
            <a:ext cx="2752725" cy="223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202BC1-2045-8B5B-9CA3-58D373A62C39}"/>
              </a:ext>
            </a:extLst>
          </p:cNvPr>
          <p:cNvSpPr txBox="1"/>
          <p:nvPr/>
        </p:nvSpPr>
        <p:spPr>
          <a:xfrm>
            <a:off x="8591679" y="2875002"/>
            <a:ext cx="304583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600" dirty="0">
                <a:latin typeface="Titillium Bd" panose="00000800000000000000" pitchFamily="50" charset="0"/>
              </a:rPr>
              <a:t>Be nice!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EB0158-D968-882C-DA55-0B90089BAE13}"/>
              </a:ext>
            </a:extLst>
          </p:cNvPr>
          <p:cNvSpPr txBox="1"/>
          <p:nvPr/>
        </p:nvSpPr>
        <p:spPr>
          <a:xfrm>
            <a:off x="837699" y="989837"/>
            <a:ext cx="67879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Titillium" panose="00000500000000000000" pitchFamily="50" charset="0"/>
              </a:rPr>
              <a:t>Language          Polite to everyone. 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C6410FED-1AF1-1222-4B82-F86652EDF271}"/>
              </a:ext>
            </a:extLst>
          </p:cNvPr>
          <p:cNvSpPr/>
          <p:nvPr/>
        </p:nvSpPr>
        <p:spPr>
          <a:xfrm>
            <a:off x="2905760" y="1280160"/>
            <a:ext cx="802640" cy="1524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FFD2E3-B8FA-0D79-503B-A8D9A3B129DB}"/>
              </a:ext>
            </a:extLst>
          </p:cNvPr>
          <p:cNvSpPr txBox="1"/>
          <p:nvPr/>
        </p:nvSpPr>
        <p:spPr>
          <a:xfrm>
            <a:off x="837699" y="2228671"/>
            <a:ext cx="67251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Titillium" panose="00000500000000000000" pitchFamily="50" charset="0"/>
              </a:rPr>
              <a:t>Gestures            Smile, think about </a:t>
            </a:r>
          </a:p>
          <a:p>
            <a:r>
              <a:rPr lang="en-GB" sz="3600" dirty="0">
                <a:latin typeface="Titillium" panose="00000500000000000000" pitchFamily="50" charset="0"/>
              </a:rPr>
              <a:t>                             your expressions 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E74ED4D4-2E02-E41F-26CC-6FE93581889E}"/>
              </a:ext>
            </a:extLst>
          </p:cNvPr>
          <p:cNvSpPr/>
          <p:nvPr/>
        </p:nvSpPr>
        <p:spPr>
          <a:xfrm>
            <a:off x="2905760" y="2518994"/>
            <a:ext cx="802640" cy="1524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345815-9B3F-9CFE-9202-18D3FA30471F}"/>
              </a:ext>
            </a:extLst>
          </p:cNvPr>
          <p:cNvSpPr txBox="1"/>
          <p:nvPr/>
        </p:nvSpPr>
        <p:spPr>
          <a:xfrm>
            <a:off x="806280" y="3737865"/>
            <a:ext cx="80873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Titillium" panose="00000500000000000000" pitchFamily="50" charset="0"/>
              </a:rPr>
              <a:t>Actions               Helpful, clear plates</a:t>
            </a:r>
          </a:p>
          <a:p>
            <a:r>
              <a:rPr lang="en-GB" sz="3600" dirty="0">
                <a:latin typeface="Titillium" panose="00000500000000000000" pitchFamily="50" charset="0"/>
              </a:rPr>
              <a:t>                              respect our environment 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A92FE730-26E8-2202-107B-710BF5172E47}"/>
              </a:ext>
            </a:extLst>
          </p:cNvPr>
          <p:cNvSpPr/>
          <p:nvPr/>
        </p:nvSpPr>
        <p:spPr>
          <a:xfrm>
            <a:off x="2915157" y="4065486"/>
            <a:ext cx="802640" cy="1524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532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BC81EA3F-B933-EE9C-CDC6-09E3820BF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298227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EDE918C-CB61-C5A5-44E7-257A2D1F29A8}"/>
              </a:ext>
            </a:extLst>
          </p:cNvPr>
          <p:cNvSpPr txBox="1"/>
          <p:nvPr/>
        </p:nvSpPr>
        <p:spPr>
          <a:xfrm>
            <a:off x="3438399" y="520764"/>
            <a:ext cx="54517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u="sng" dirty="0">
                <a:latin typeface="Titillium" panose="00000500000000000000" pitchFamily="50" charset="0"/>
              </a:rPr>
              <a:t>Unsafe and not nice behaviour.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9AF929-AE74-9AB2-7909-567C7D9E36D9}"/>
              </a:ext>
            </a:extLst>
          </p:cNvPr>
          <p:cNvSpPr txBox="1"/>
          <p:nvPr/>
        </p:nvSpPr>
        <p:spPr>
          <a:xfrm>
            <a:off x="429859" y="1359311"/>
            <a:ext cx="11715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GB" sz="2800" dirty="0">
                <a:latin typeface="Titillium" panose="00000500000000000000" pitchFamily="50" charset="0"/>
              </a:rPr>
              <a:t>Throwing/pretending to throw items over the balcony/staircase handrails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62C319-EFFB-72C9-FAC2-DAE9FA86DEA5}"/>
              </a:ext>
            </a:extLst>
          </p:cNvPr>
          <p:cNvSpPr txBox="1"/>
          <p:nvPr/>
        </p:nvSpPr>
        <p:spPr>
          <a:xfrm>
            <a:off x="429859" y="1893066"/>
            <a:ext cx="118640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GB" sz="2800" dirty="0">
                <a:latin typeface="Titillium" panose="00000500000000000000" pitchFamily="50" charset="0"/>
              </a:rPr>
              <a:t>Unkind behaviour to others regarding things such as race, religion, gender, </a:t>
            </a:r>
          </a:p>
          <a:p>
            <a:r>
              <a:rPr lang="en-GB" sz="2800" dirty="0">
                <a:latin typeface="Titillium" panose="00000500000000000000" pitchFamily="50" charset="0"/>
              </a:rPr>
              <a:t>       sexual orientation or disability.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675B28-74B2-BD13-4A05-D2FA4E024E43}"/>
              </a:ext>
            </a:extLst>
          </p:cNvPr>
          <p:cNvSpPr txBox="1"/>
          <p:nvPr/>
        </p:nvSpPr>
        <p:spPr>
          <a:xfrm>
            <a:off x="429859" y="2765607"/>
            <a:ext cx="103351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GB" sz="2800" dirty="0">
                <a:latin typeface="Titillium" panose="00000500000000000000" pitchFamily="50" charset="0"/>
              </a:rPr>
              <a:t>Theft/vandalism/threatening behaviour/violence/possession of </a:t>
            </a:r>
          </a:p>
          <a:p>
            <a:r>
              <a:rPr lang="en-GB" sz="2800" dirty="0">
                <a:latin typeface="Titillium" panose="00000500000000000000" pitchFamily="50" charset="0"/>
              </a:rPr>
              <a:t>       prohibited  items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01934E-2EA2-6B49-A641-F97622956379}"/>
              </a:ext>
            </a:extLst>
          </p:cNvPr>
          <p:cNvSpPr txBox="1"/>
          <p:nvPr/>
        </p:nvSpPr>
        <p:spPr>
          <a:xfrm>
            <a:off x="801794" y="4577131"/>
            <a:ext cx="10588411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u="sng" dirty="0">
                <a:latin typeface="Titillium" panose="00000500000000000000" pitchFamily="50" charset="0"/>
              </a:rPr>
              <a:t>Consequence</a:t>
            </a:r>
          </a:p>
          <a:p>
            <a:pPr algn="ctr"/>
            <a:r>
              <a:rPr lang="en-GB" sz="2800" dirty="0">
                <a:latin typeface="Titillium" panose="00000500000000000000" pitchFamily="50" charset="0"/>
              </a:rPr>
              <a:t>Tutorial       Internal exclusion       Suspension       Permanent exclusion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9360B9B-7019-9A2F-E82D-61A44B104235}"/>
              </a:ext>
            </a:extLst>
          </p:cNvPr>
          <p:cNvSpPr txBox="1"/>
          <p:nvPr/>
        </p:nvSpPr>
        <p:spPr>
          <a:xfrm>
            <a:off x="429859" y="3711963"/>
            <a:ext cx="5600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GB" sz="2800" dirty="0">
                <a:latin typeface="Titillium" panose="00000500000000000000" pitchFamily="50" charset="0"/>
              </a:rPr>
              <a:t>Unkind behaviour towards  staff </a:t>
            </a:r>
          </a:p>
        </p:txBody>
      </p:sp>
    </p:spTree>
    <p:extLst>
      <p:ext uri="{BB962C8B-B14F-4D97-AF65-F5344CB8AC3E}">
        <p14:creationId xmlns:p14="http://schemas.microsoft.com/office/powerpoint/2010/main" val="50096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C48F15E1-6409-D1F6-9039-0B8F1F5F6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9F6EEBAD-E193-A6EC-CE7B-57AFF77F4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2337" y="190771"/>
            <a:ext cx="1523836" cy="152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F6E221-0584-C79F-A886-13028316424C}"/>
              </a:ext>
            </a:extLst>
          </p:cNvPr>
          <p:cNvSpPr txBox="1"/>
          <p:nvPr/>
        </p:nvSpPr>
        <p:spPr>
          <a:xfrm>
            <a:off x="1029299" y="850205"/>
            <a:ext cx="10356874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Titillium" panose="00000500000000000000" pitchFamily="50" charset="0"/>
              </a:rPr>
              <a:t>Uniform</a:t>
            </a:r>
            <a:r>
              <a:rPr lang="en-GB" sz="3600" dirty="0">
                <a:latin typeface="Titillium" panose="00000500000000000000" pitchFamily="50" charset="0"/>
              </a:rPr>
              <a:t> 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Titillium" panose="00000500000000000000" pitchFamily="50" charset="0"/>
              </a:rPr>
              <a:t>Arrive appropriately dressed, wearing only the BOA Digital Uniform. </a:t>
            </a:r>
          </a:p>
          <a:p>
            <a:endParaRPr lang="en-GB" sz="2800" dirty="0">
              <a:solidFill>
                <a:srgbClr val="0070C0"/>
              </a:solidFill>
              <a:latin typeface="Titillium" panose="00000500000000000000" pitchFamily="50" charset="0"/>
            </a:endParaRPr>
          </a:p>
          <a:p>
            <a:r>
              <a:rPr lang="en-GB" sz="2800" dirty="0">
                <a:latin typeface="Titillium" panose="00000500000000000000" pitchFamily="50" charset="0"/>
              </a:rPr>
              <a:t>Always look smart, keep your shirt tucked in and your tie on.</a:t>
            </a:r>
          </a:p>
          <a:p>
            <a:r>
              <a:rPr lang="en-GB" sz="2800" dirty="0">
                <a:latin typeface="Titillium" panose="00000500000000000000" pitchFamily="50" charset="0"/>
              </a:rPr>
              <a:t>in school and out of school.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latin typeface="Titillium" panose="00000500000000000000" pitchFamily="50" charset="0"/>
              </a:rPr>
              <a:t>Footwear must be shoes, not trainers. </a:t>
            </a:r>
          </a:p>
        </p:txBody>
      </p:sp>
    </p:spTree>
    <p:extLst>
      <p:ext uri="{BB962C8B-B14F-4D97-AF65-F5344CB8AC3E}">
        <p14:creationId xmlns:p14="http://schemas.microsoft.com/office/powerpoint/2010/main" val="340919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C48F15E1-6409-D1F6-9039-0B8F1F5F6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001717-B7F8-3A09-E749-04BB1EAFFCF4}"/>
              </a:ext>
            </a:extLst>
          </p:cNvPr>
          <p:cNvSpPr txBox="1"/>
          <p:nvPr/>
        </p:nvSpPr>
        <p:spPr>
          <a:xfrm>
            <a:off x="1235311" y="732324"/>
            <a:ext cx="7958717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Titillium" panose="00000500000000000000" pitchFamily="50" charset="0"/>
              </a:rPr>
              <a:t>Maximise opportunities </a:t>
            </a:r>
          </a:p>
          <a:p>
            <a:endParaRPr lang="en-GB" sz="2000" dirty="0">
              <a:latin typeface="Titillium" panose="00000500000000000000" pitchFamily="50" charset="0"/>
            </a:endParaRPr>
          </a:p>
          <a:p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Try to make the best use of the activities and </a:t>
            </a:r>
          </a:p>
          <a:p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opportunities available to me . 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latin typeface="Titillium" panose="00000500000000000000" pitchFamily="50" charset="0"/>
              </a:rPr>
              <a:t>Enrichment after school,</a:t>
            </a:r>
          </a:p>
          <a:p>
            <a:r>
              <a:rPr lang="en-GB" sz="2800" dirty="0">
                <a:latin typeface="Titillium" panose="00000500000000000000" pitchFamily="50" charset="0"/>
              </a:rPr>
              <a:t>Lunch clubs</a:t>
            </a:r>
          </a:p>
        </p:txBody>
      </p:sp>
    </p:spTree>
    <p:extLst>
      <p:ext uri="{BB962C8B-B14F-4D97-AF65-F5344CB8AC3E}">
        <p14:creationId xmlns:p14="http://schemas.microsoft.com/office/powerpoint/2010/main" val="382063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C48F15E1-6409-D1F6-9039-0B8F1F5F6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001717-B7F8-3A09-E749-04BB1EAFFCF4}"/>
              </a:ext>
            </a:extLst>
          </p:cNvPr>
          <p:cNvSpPr txBox="1"/>
          <p:nvPr/>
        </p:nvSpPr>
        <p:spPr>
          <a:xfrm>
            <a:off x="1235311" y="732324"/>
            <a:ext cx="9671878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Titillium" panose="00000500000000000000" pitchFamily="50" charset="0"/>
              </a:rPr>
              <a:t>Tutorials</a:t>
            </a:r>
          </a:p>
          <a:p>
            <a:endParaRPr lang="en-GB" sz="2000" dirty="0">
              <a:latin typeface="Titillium" panose="00000500000000000000" pitchFamily="50" charset="0"/>
            </a:endParaRPr>
          </a:p>
          <a:p>
            <a:r>
              <a:rPr lang="en-GB" sz="3200" dirty="0">
                <a:solidFill>
                  <a:srgbClr val="0070C0"/>
                </a:solidFill>
                <a:latin typeface="Titillium" panose="00000500000000000000" pitchFamily="50" charset="0"/>
              </a:rPr>
              <a:t>Attend all tutorials arranged for me. </a:t>
            </a:r>
          </a:p>
          <a:p>
            <a:endParaRPr lang="en-GB" sz="2800" dirty="0">
              <a:latin typeface="Titillium" panose="00000500000000000000" pitchFamily="50" charset="0"/>
            </a:endParaRPr>
          </a:p>
          <a:p>
            <a:r>
              <a:rPr lang="en-GB" sz="2800" dirty="0">
                <a:latin typeface="Titillium" panose="00000500000000000000" pitchFamily="50" charset="0"/>
              </a:rPr>
              <a:t>Yes a tutorial is because of a mistake but it is an opportunity to </a:t>
            </a:r>
          </a:p>
          <a:p>
            <a:r>
              <a:rPr lang="en-GB" sz="2800" dirty="0">
                <a:latin typeface="Titillium" panose="00000500000000000000" pitchFamily="50" charset="0"/>
              </a:rPr>
              <a:t>change things. </a:t>
            </a:r>
          </a:p>
        </p:txBody>
      </p:sp>
    </p:spTree>
    <p:extLst>
      <p:ext uri="{BB962C8B-B14F-4D97-AF65-F5344CB8AC3E}">
        <p14:creationId xmlns:p14="http://schemas.microsoft.com/office/powerpoint/2010/main" val="217496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wooshes Png Pictures Free Download - Gold Swoosh Png , Transparent Cartoon  - Jing.fm">
            <a:extLst>
              <a:ext uri="{FF2B5EF4-FFF2-40B4-BE49-F238E27FC236}">
                <a16:creationId xmlns:a16="http://schemas.microsoft.com/office/drawing/2014/main" id="{C48F15E1-6409-D1F6-9039-0B8F1F5F6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4" y="4452773"/>
            <a:ext cx="12208514" cy="25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6F433903-D4FB-2F63-D8AB-B7878107F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375" y="876629"/>
            <a:ext cx="2008000" cy="163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DEDECB-6F77-28DE-9C8E-C2C84E3B1F06}"/>
              </a:ext>
            </a:extLst>
          </p:cNvPr>
          <p:cNvSpPr txBox="1"/>
          <p:nvPr/>
        </p:nvSpPr>
        <p:spPr>
          <a:xfrm>
            <a:off x="4664458" y="2979777"/>
            <a:ext cx="304583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600" dirty="0">
                <a:latin typeface="Titillium Bd" panose="00000800000000000000" pitchFamily="50" charset="0"/>
              </a:rPr>
              <a:t>Be nice!</a:t>
            </a:r>
          </a:p>
        </p:txBody>
      </p:sp>
    </p:spTree>
    <p:extLst>
      <p:ext uri="{BB962C8B-B14F-4D97-AF65-F5344CB8AC3E}">
        <p14:creationId xmlns:p14="http://schemas.microsoft.com/office/powerpoint/2010/main" val="645518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395</Words>
  <Application>Microsoft Office PowerPoint</Application>
  <PresentationFormat>Widescreen</PresentationFormat>
  <Paragraphs>89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BOA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Hart</dc:creator>
  <cp:lastModifiedBy>D Hart</cp:lastModifiedBy>
  <cp:revision>3</cp:revision>
  <dcterms:created xsi:type="dcterms:W3CDTF">2023-08-29T19:39:12Z</dcterms:created>
  <dcterms:modified xsi:type="dcterms:W3CDTF">2023-09-06T08:26:42Z</dcterms:modified>
</cp:coreProperties>
</file>